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Montserrat" charset="1" panose="00000500000000000000"/>
      <p:regular r:id="rId12"/>
    </p:embeddedFont>
    <p:embeddedFont>
      <p:font typeface="Montserrat Bold" charset="1" panose="00000800000000000000"/>
      <p:regular r:id="rId13"/>
    </p:embeddedFont>
    <p:embeddedFont>
      <p:font typeface="Montserrat Italics" charset="1" panose="00000500000000000000"/>
      <p:regular r:id="rId14"/>
    </p:embeddedFont>
    <p:embeddedFont>
      <p:font typeface="Montserrat Bold Italics" charset="1" panose="00000800000000000000"/>
      <p:regular r:id="rId15"/>
    </p:embeddedFont>
    <p:embeddedFont>
      <p:font typeface="Montserrat Thin" charset="1" panose="00000300000000000000"/>
      <p:regular r:id="rId16"/>
    </p:embeddedFont>
    <p:embeddedFont>
      <p:font typeface="Montserrat Thin Italics" charset="1" panose="00000300000000000000"/>
      <p:regular r:id="rId17"/>
    </p:embeddedFont>
    <p:embeddedFont>
      <p:font typeface="Montserrat Extra-Light" charset="1" panose="00000300000000000000"/>
      <p:regular r:id="rId18"/>
    </p:embeddedFont>
    <p:embeddedFont>
      <p:font typeface="Montserrat Extra-Light Italics" charset="1" panose="00000300000000000000"/>
      <p:regular r:id="rId19"/>
    </p:embeddedFont>
    <p:embeddedFont>
      <p:font typeface="Montserrat Light" charset="1" panose="00000400000000000000"/>
      <p:regular r:id="rId20"/>
    </p:embeddedFont>
    <p:embeddedFont>
      <p:font typeface="Montserrat Light Italics" charset="1" panose="00000400000000000000"/>
      <p:regular r:id="rId21"/>
    </p:embeddedFont>
    <p:embeddedFont>
      <p:font typeface="Montserrat Medium" charset="1" panose="00000600000000000000"/>
      <p:regular r:id="rId22"/>
    </p:embeddedFont>
    <p:embeddedFont>
      <p:font typeface="Montserrat Medium Italics" charset="1" panose="00000600000000000000"/>
      <p:regular r:id="rId23"/>
    </p:embeddedFont>
    <p:embeddedFont>
      <p:font typeface="Montserrat Semi-Bold" charset="1" panose="00000700000000000000"/>
      <p:regular r:id="rId24"/>
    </p:embeddedFont>
    <p:embeddedFont>
      <p:font typeface="Montserrat Semi-Bold Italics" charset="1" panose="00000700000000000000"/>
      <p:regular r:id="rId25"/>
    </p:embeddedFont>
    <p:embeddedFont>
      <p:font typeface="Montserrat Ultra-Bold" charset="1" panose="00000900000000000000"/>
      <p:regular r:id="rId26"/>
    </p:embeddedFont>
    <p:embeddedFont>
      <p:font typeface="Montserrat Ultra-Bold Italics" charset="1" panose="00000900000000000000"/>
      <p:regular r:id="rId27"/>
    </p:embeddedFont>
    <p:embeddedFont>
      <p:font typeface="Montserrat Heavy" charset="1" panose="00000A00000000000000"/>
      <p:regular r:id="rId28"/>
    </p:embeddedFont>
    <p:embeddedFont>
      <p:font typeface="Montserrat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827703"/>
            <a:ext cx="5750608" cy="2315838"/>
          </a:xfrm>
          <a:custGeom>
            <a:avLst/>
            <a:gdLst/>
            <a:ahLst/>
            <a:cxnLst/>
            <a:rect r="r" b="b" t="t" l="l"/>
            <a:pathLst>
              <a:path h="2315838" w="5750608">
                <a:moveTo>
                  <a:pt x="0" y="0"/>
                </a:moveTo>
                <a:lnTo>
                  <a:pt x="5750608" y="0"/>
                </a:lnTo>
                <a:lnTo>
                  <a:pt x="5750608" y="2315839"/>
                </a:lnTo>
                <a:lnTo>
                  <a:pt x="0" y="23158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8967" r="0" b="-79349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44654" y="4590287"/>
            <a:ext cx="10072534" cy="3454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68"/>
              </a:lnSpc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Analisi del </a:t>
            </a:r>
          </a:p>
          <a:p>
            <a:pPr>
              <a:lnSpc>
                <a:spcPts val="13868"/>
              </a:lnSpc>
              <a:spcBef>
                <a:spcPct val="0"/>
              </a:spcBef>
            </a:pPr>
            <a:r>
              <a:rPr lang="en-US" sz="9905">
                <a:solidFill>
                  <a:srgbClr val="000000"/>
                </a:solidFill>
                <a:latin typeface="Montserrat Bold"/>
              </a:rPr>
              <a:t>rischio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981075"/>
            <a:ext cx="3530695" cy="475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83"/>
              </a:lnSpc>
              <a:spcBef>
                <a:spcPct val="0"/>
              </a:spcBef>
            </a:pPr>
            <a:r>
              <a:rPr lang="en-US" sz="2845">
                <a:solidFill>
                  <a:srgbClr val="000000"/>
                </a:solidFill>
                <a:latin typeface="Montserrat"/>
              </a:rPr>
              <a:t>Esercitazione S1/L4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4654" y="8103720"/>
            <a:ext cx="7173539" cy="5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Mattia Chiriatti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37398" y="3221086"/>
            <a:ext cx="8397219" cy="124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>
                <a:solidFill>
                  <a:srgbClr val="000000"/>
                </a:solidFill>
                <a:latin typeface="Montserrat Bold"/>
              </a:rPr>
              <a:t>Traccia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37398" y="4753324"/>
            <a:ext cx="7195263" cy="439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Un'azienda di servizi cloud è esposta al rischio di violazione dei dati a causa di vulnerabilità nel software e nelle configurazioni di sicurezza. L'azienda stima che la probabilità di un incidente di questo tipo sia del 70%. Una violazione dei dati potrebbe portare a perdite finanziarie dovute a sanzioni normative, risarcimenti ai clienti e danni reputazionali. Sulla base delle stime, una singola violazione dei dati potrebbe costare all'azienda circa 5 milioni di euro. Inoltre, l'azienda prevede che un incidente simile possa verificarsi in media due volte all'anno. Il fatturato annuale dell'azienda è di 200 milioni di euro.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21435" y="4910954"/>
            <a:ext cx="6017789" cy="3295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Svolgere un’analisi del rischio semi-quantitativa, utilizzando il processo semplificato visto a lezione, tabelle G-4/H-3/I-2 NIST SP 800-30 Rev. 1, Guide for Conducting Risk Assessments, https://csrc.nist.gov/pubs/sp/800/30/r1/final </a:t>
            </a:r>
          </a:p>
          <a:p>
            <a:pPr>
              <a:lnSpc>
                <a:spcPts val="2930"/>
              </a:lnSpc>
            </a:pPr>
          </a:p>
          <a:p>
            <a:pPr algn="l" marL="0" indent="0" lvl="0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Creare un report in cui descrivere i passaggi svolti per l’analisi.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>
            <a:off x="9580335" y="4639024"/>
            <a:ext cx="0" cy="3843312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428213" y="-291650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90681" y="1321250"/>
            <a:ext cx="862371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81"/>
              </a:lnSpc>
            </a:pPr>
            <a:r>
              <a:rPr lang="en-US" sz="5068">
                <a:solidFill>
                  <a:srgbClr val="101010"/>
                </a:solidFill>
                <a:latin typeface="Montserrat Bold"/>
              </a:rPr>
              <a:t>Analisi semi-quantitativa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61342" y="3513781"/>
            <a:ext cx="9319935" cy="5021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 Italics"/>
              </a:rPr>
              <a:t>Dati:</a:t>
            </a: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Single Loss Expectancy o Asset Value per incidente= 5.000.000€</a:t>
            </a: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Exposure Factor= 2</a:t>
            </a: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"/>
              </a:rPr>
              <a:t>Fatturato annuo= 200.000.000€</a:t>
            </a:r>
          </a:p>
          <a:p>
            <a:pPr>
              <a:lnSpc>
                <a:spcPts val="2510"/>
              </a:lnSpc>
            </a:pP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 Italics"/>
              </a:rPr>
              <a:t>Calcolo dell’impatto:</a:t>
            </a:r>
          </a:p>
          <a:p>
            <a:pPr>
              <a:lnSpc>
                <a:spcPts val="2510"/>
              </a:lnSpc>
            </a:pPr>
          </a:p>
          <a:p>
            <a:pPr>
              <a:lnSpc>
                <a:spcPts val="2510"/>
              </a:lnSpc>
            </a:pPr>
            <a:r>
              <a:rPr lang="en-US" sz="1793" u="sng">
                <a:solidFill>
                  <a:srgbClr val="101010"/>
                </a:solidFill>
                <a:latin typeface="Montserrat Italics"/>
              </a:rPr>
              <a:t>Annual AV o Annual Loss Expectancy</a:t>
            </a:r>
            <a:r>
              <a:rPr lang="en-US" sz="1793">
                <a:solidFill>
                  <a:srgbClr val="101010"/>
                </a:solidFill>
                <a:latin typeface="Montserrat"/>
              </a:rPr>
              <a:t> = AV incidente * numero incidenti previsti</a:t>
            </a:r>
          </a:p>
          <a:p>
            <a:pPr>
              <a:lnSpc>
                <a:spcPts val="2510"/>
              </a:lnSpc>
            </a:pP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 Bold"/>
              </a:rPr>
              <a:t>5.000.000*2 = 10.000.000€</a:t>
            </a:r>
          </a:p>
          <a:p>
            <a:pPr>
              <a:lnSpc>
                <a:spcPts val="2510"/>
              </a:lnSpc>
            </a:pPr>
          </a:p>
          <a:p>
            <a:pPr>
              <a:lnSpc>
                <a:spcPts val="2510"/>
              </a:lnSpc>
            </a:pPr>
            <a:r>
              <a:rPr lang="en-US" sz="1793" u="sng">
                <a:solidFill>
                  <a:srgbClr val="101010"/>
                </a:solidFill>
                <a:latin typeface="Montserrat Italics"/>
              </a:rPr>
              <a:t>Impatto</a:t>
            </a:r>
            <a:r>
              <a:rPr lang="en-US" sz="1793">
                <a:solidFill>
                  <a:srgbClr val="101010"/>
                </a:solidFill>
                <a:latin typeface="Montserrat"/>
              </a:rPr>
              <a:t> = ALE/Fatturato Annuo  </a:t>
            </a:r>
          </a:p>
          <a:p>
            <a:pPr>
              <a:lnSpc>
                <a:spcPts val="2510"/>
              </a:lnSpc>
            </a:pPr>
          </a:p>
          <a:p>
            <a:pPr>
              <a:lnSpc>
                <a:spcPts val="2510"/>
              </a:lnSpc>
            </a:pPr>
            <a:r>
              <a:rPr lang="en-US" sz="1793">
                <a:solidFill>
                  <a:srgbClr val="101010"/>
                </a:solidFill>
                <a:latin typeface="Montserrat Bold"/>
              </a:rPr>
              <a:t>10.000.000/200.000.000 = 5%</a:t>
            </a:r>
          </a:p>
          <a:p>
            <a:pPr>
              <a:lnSpc>
                <a:spcPts val="2510"/>
              </a:lnSpc>
            </a:pPr>
          </a:p>
          <a:p>
            <a:pPr marL="0" indent="0" lvl="0">
              <a:lnSpc>
                <a:spcPts val="2510"/>
              </a:lnSpc>
              <a:spcBef>
                <a:spcPct val="0"/>
              </a:spcBef>
            </a:pPr>
            <a:r>
              <a:rPr lang="en-US" sz="1793" u="sng">
                <a:solidFill>
                  <a:srgbClr val="101010"/>
                </a:solidFill>
                <a:latin typeface="Montserrat Italics"/>
              </a:rPr>
              <a:t>Verosimiglianza</a:t>
            </a:r>
            <a:r>
              <a:rPr lang="en-US" sz="1793">
                <a:solidFill>
                  <a:srgbClr val="101010"/>
                </a:solidFill>
                <a:latin typeface="Montserrat"/>
              </a:rPr>
              <a:t>= 70%</a:t>
            </a:r>
          </a:p>
        </p:txBody>
      </p:sp>
      <p:grpSp>
        <p:nvGrpSpPr>
          <p:cNvPr name="Group 5" id="5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428213" y="-291650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258588" y="3600580"/>
            <a:ext cx="11143868" cy="2804515"/>
          </a:xfrm>
          <a:custGeom>
            <a:avLst/>
            <a:gdLst/>
            <a:ahLst/>
            <a:cxnLst/>
            <a:rect r="r" b="b" t="t" l="l"/>
            <a:pathLst>
              <a:path h="2804515" w="11143868">
                <a:moveTo>
                  <a:pt x="0" y="0"/>
                </a:moveTo>
                <a:lnTo>
                  <a:pt x="11143868" y="0"/>
                </a:lnTo>
                <a:lnTo>
                  <a:pt x="11143868" y="2804516"/>
                </a:lnTo>
                <a:lnTo>
                  <a:pt x="0" y="28045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148575" y="5002838"/>
            <a:ext cx="1540454" cy="581315"/>
            <a:chOff x="0" y="0"/>
            <a:chExt cx="405716" cy="1531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5716" cy="153103"/>
            </a:xfrm>
            <a:custGeom>
              <a:avLst/>
              <a:gdLst/>
              <a:ahLst/>
              <a:cxnLst/>
              <a:rect r="r" b="b" t="t" l="l"/>
              <a:pathLst>
                <a:path h="153103" w="405716">
                  <a:moveTo>
                    <a:pt x="0" y="0"/>
                  </a:moveTo>
                  <a:lnTo>
                    <a:pt x="405716" y="0"/>
                  </a:lnTo>
                  <a:lnTo>
                    <a:pt x="405716" y="153103"/>
                  </a:lnTo>
                  <a:lnTo>
                    <a:pt x="0" y="1531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D010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05716" cy="1912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390681" y="1321250"/>
            <a:ext cx="862371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81"/>
              </a:lnSpc>
            </a:pPr>
            <a:r>
              <a:rPr lang="en-US" sz="5068">
                <a:solidFill>
                  <a:srgbClr val="101010"/>
                </a:solidFill>
                <a:latin typeface="Montserrat Bold"/>
              </a:rPr>
              <a:t>Analisi semi-quantitativa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63370" y="7269962"/>
            <a:ext cx="13624291" cy="1470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>
                <a:solidFill>
                  <a:srgbClr val="101010"/>
                </a:solidFill>
                <a:latin typeface="Montserrat"/>
              </a:rPr>
              <a:t>Basando la nostra analisi sulla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NIST SP 800-30 Rev.1, Guide for Conducting Risk Assesment, Table G-4: Assessment Scale - Likelihood of Threat Event Resulting in Adverse Impacts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la probabilità legata all’evento avverso sull’azienda è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Moderate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in quanto il suo tasso di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Verosimiglianza è pari al 70%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2544291"/>
            <a:ext cx="3646286" cy="53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</a:pPr>
            <a:r>
              <a:rPr lang="en-US" sz="3189">
                <a:solidFill>
                  <a:srgbClr val="FD0101"/>
                </a:solidFill>
                <a:latin typeface="Montserrat Bold"/>
              </a:rPr>
              <a:t>V= 70%, quindi...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428213" y="-291650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834695" y="2250513"/>
            <a:ext cx="10544916" cy="6331710"/>
          </a:xfrm>
          <a:custGeom>
            <a:avLst/>
            <a:gdLst/>
            <a:ahLst/>
            <a:cxnLst/>
            <a:rect r="r" b="b" t="t" l="l"/>
            <a:pathLst>
              <a:path h="6331710" w="10544916">
                <a:moveTo>
                  <a:pt x="0" y="0"/>
                </a:moveTo>
                <a:lnTo>
                  <a:pt x="10544916" y="0"/>
                </a:lnTo>
                <a:lnTo>
                  <a:pt x="10544916" y="6331710"/>
                </a:lnTo>
                <a:lnTo>
                  <a:pt x="0" y="63317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111927" y="540183"/>
            <a:ext cx="862371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81"/>
              </a:lnSpc>
            </a:pPr>
            <a:r>
              <a:rPr lang="en-US" sz="5068">
                <a:solidFill>
                  <a:srgbClr val="101010"/>
                </a:solidFill>
                <a:latin typeface="Montserrat Bold"/>
              </a:rPr>
              <a:t>Analisi semi-quantitativa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295008" y="8747217"/>
            <a:ext cx="13624291" cy="109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>
                <a:solidFill>
                  <a:srgbClr val="101010"/>
                </a:solidFill>
                <a:latin typeface="Montserrat"/>
              </a:rPr>
              <a:t>Basando la nostra analisi sulla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NIST SP 800-30 Rev.1, Guide for Conducting Risk Assesment, Table H-3: Assessment Scale - Impact of Threat Events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l’impatto dell’evento avverso sull’azienda è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Low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in quanto il suo tasso di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Impatto è pari allo 5%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23491" y="1509320"/>
            <a:ext cx="3646286" cy="53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</a:pPr>
            <a:r>
              <a:rPr lang="en-US" sz="3189">
                <a:solidFill>
                  <a:srgbClr val="FD0101"/>
                </a:solidFill>
                <a:latin typeface="Montserrat Bold"/>
              </a:rPr>
              <a:t>I= 5%, quindi...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571473" y="7080161"/>
            <a:ext cx="1540454" cy="581315"/>
            <a:chOff x="0" y="0"/>
            <a:chExt cx="405716" cy="1531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5716" cy="153103"/>
            </a:xfrm>
            <a:custGeom>
              <a:avLst/>
              <a:gdLst/>
              <a:ahLst/>
              <a:cxnLst/>
              <a:rect r="r" b="b" t="t" l="l"/>
              <a:pathLst>
                <a:path h="153103" w="405716">
                  <a:moveTo>
                    <a:pt x="0" y="0"/>
                  </a:moveTo>
                  <a:lnTo>
                    <a:pt x="405716" y="0"/>
                  </a:lnTo>
                  <a:lnTo>
                    <a:pt x="405716" y="153103"/>
                  </a:lnTo>
                  <a:lnTo>
                    <a:pt x="0" y="1531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D010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05716" cy="1912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536833">
            <a:off x="-4428213" y="-2916505"/>
            <a:ext cx="9627545" cy="9651674"/>
          </a:xfrm>
          <a:custGeom>
            <a:avLst/>
            <a:gdLst/>
            <a:ahLst/>
            <a:cxnLst/>
            <a:rect r="r" b="b" t="t" l="l"/>
            <a:pathLst>
              <a:path h="9651674" w="9627545">
                <a:moveTo>
                  <a:pt x="0" y="0"/>
                </a:moveTo>
                <a:lnTo>
                  <a:pt x="9627545" y="0"/>
                </a:lnTo>
                <a:lnTo>
                  <a:pt x="9627545" y="9651674"/>
                </a:lnTo>
                <a:lnTo>
                  <a:pt x="0" y="9651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815690" y="3656318"/>
            <a:ext cx="10198700" cy="4005158"/>
          </a:xfrm>
          <a:custGeom>
            <a:avLst/>
            <a:gdLst/>
            <a:ahLst/>
            <a:cxnLst/>
            <a:rect r="r" b="b" t="t" l="l"/>
            <a:pathLst>
              <a:path h="4005158" w="10198700">
                <a:moveTo>
                  <a:pt x="0" y="0"/>
                </a:moveTo>
                <a:lnTo>
                  <a:pt x="10198701" y="0"/>
                </a:lnTo>
                <a:lnTo>
                  <a:pt x="10198701" y="4005158"/>
                </a:lnTo>
                <a:lnTo>
                  <a:pt x="0" y="40051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90681" y="1321250"/>
            <a:ext cx="862371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81"/>
              </a:lnSpc>
            </a:pPr>
            <a:r>
              <a:rPr lang="en-US" sz="5068">
                <a:solidFill>
                  <a:srgbClr val="101010"/>
                </a:solidFill>
                <a:latin typeface="Montserrat Bold"/>
              </a:rPr>
              <a:t>Analisi semi-quantitativa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02895" y="8077437"/>
            <a:ext cx="13624291" cy="1470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6"/>
              </a:lnSpc>
            </a:pPr>
            <a:r>
              <a:rPr lang="en-US" sz="2090">
                <a:solidFill>
                  <a:srgbClr val="101010"/>
                </a:solidFill>
                <a:latin typeface="Montserrat"/>
              </a:rPr>
              <a:t>Basando la nostra analisi sulla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NIST SP 800-30 Rev.1, Guide for Conducting Risk Assesment, Table I-2: Assessment Scale - Level of Risk (Combination of Likelihood and Impact)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il livello di rischio dell’evento avverso sull’azienda è </a:t>
            </a:r>
            <a:r>
              <a:rPr lang="en-US" sz="2090">
                <a:solidFill>
                  <a:srgbClr val="101010"/>
                </a:solidFill>
                <a:latin typeface="Montserrat Bold"/>
              </a:rPr>
              <a:t>Low</a:t>
            </a:r>
            <a:r>
              <a:rPr lang="en-US" sz="2090">
                <a:solidFill>
                  <a:srgbClr val="101010"/>
                </a:solidFill>
                <a:latin typeface="Montserrat"/>
              </a:rPr>
              <a:t>, in quanto prodotto della combinazione di una Verosomiglianza moderata e di un Impatto basso.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336926" y="6043272"/>
            <a:ext cx="1540454" cy="581315"/>
            <a:chOff x="0" y="0"/>
            <a:chExt cx="405716" cy="1531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5716" cy="153103"/>
            </a:xfrm>
            <a:custGeom>
              <a:avLst/>
              <a:gdLst/>
              <a:ahLst/>
              <a:cxnLst/>
              <a:rect r="r" b="b" t="t" l="l"/>
              <a:pathLst>
                <a:path h="153103" w="405716">
                  <a:moveTo>
                    <a:pt x="0" y="0"/>
                  </a:moveTo>
                  <a:lnTo>
                    <a:pt x="405716" y="0"/>
                  </a:lnTo>
                  <a:lnTo>
                    <a:pt x="405716" y="153103"/>
                  </a:lnTo>
                  <a:lnTo>
                    <a:pt x="0" y="1531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D010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05716" cy="1912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764125" y="2291172"/>
            <a:ext cx="6686057" cy="11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5"/>
              </a:lnSpc>
            </a:pPr>
            <a:r>
              <a:rPr lang="en-US" sz="3189">
                <a:solidFill>
                  <a:srgbClr val="FD0101"/>
                </a:solidFill>
                <a:latin typeface="Montserrat Bold"/>
              </a:rPr>
              <a:t>V= Moderate, I= Low, </a:t>
            </a:r>
          </a:p>
          <a:p>
            <a:pPr algn="ctr">
              <a:lnSpc>
                <a:spcPts val="4465"/>
              </a:lnSpc>
            </a:pPr>
            <a:r>
              <a:rPr lang="en-US" sz="3189">
                <a:solidFill>
                  <a:srgbClr val="FD0101"/>
                </a:solidFill>
                <a:latin typeface="Montserrat Bold"/>
              </a:rPr>
              <a:t>quindi...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36575" y="4097255"/>
            <a:ext cx="10214850" cy="2092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620"/>
              </a:lnSpc>
              <a:spcBef>
                <a:spcPct val="0"/>
              </a:spcBef>
            </a:pPr>
            <a:r>
              <a:rPr lang="en-US" sz="13850">
                <a:solidFill>
                  <a:srgbClr val="FFFFFF"/>
                </a:solidFill>
                <a:latin typeface="Montserrat Bold"/>
              </a:rPr>
              <a:t>Report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4366661" y="2675029"/>
            <a:ext cx="9554679" cy="4936941"/>
            <a:chOff x="0" y="0"/>
            <a:chExt cx="3011972" cy="15562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11972" cy="1556298"/>
            </a:xfrm>
            <a:custGeom>
              <a:avLst/>
              <a:gdLst/>
              <a:ahLst/>
              <a:cxnLst/>
              <a:rect r="r" b="b" t="t" l="l"/>
              <a:pathLst>
                <a:path h="1556298" w="3011972">
                  <a:moveTo>
                    <a:pt x="0" y="0"/>
                  </a:moveTo>
                  <a:lnTo>
                    <a:pt x="3011972" y="0"/>
                  </a:lnTo>
                  <a:lnTo>
                    <a:pt x="3011972" y="1556298"/>
                  </a:lnTo>
                  <a:lnTo>
                    <a:pt x="0" y="1556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011972" cy="16039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30211" y="537412"/>
            <a:ext cx="7921837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</a:rPr>
              <a:t>Report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70645" y="2925070"/>
            <a:ext cx="11887739" cy="513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L’analisi è stata condotta col supporto di alcune metodologie utili allo svolgimento della stessa.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Anzitutto, da valutare i dati a supporto al momento dell’analisi: gli stessi dati sono risultati più che sufficienti per tirare le somme di questa analisi, soprattutto da un punto di vista economico-finanziario. 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Quindi sono stati presi in valutazione i dati presentati inizialmente e, grazie ai quali, è stato possibile calcolare con esattezza l’impatto dell’evento negativo e la sua probabilità di occorrenza.</a:t>
            </a:r>
          </a:p>
          <a:p>
            <a:pPr>
              <a:lnSpc>
                <a:spcPts val="2930"/>
              </a:lnSpc>
            </a:pP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Le tabelle fornite dal NIST sono state senz’altro chiarificatrici della situazione che si è presentata ai nostri occhi, in quanto ci permettono di valutare con più oggettività e raziocinio i possibili effetti e impatti negativi legati all’evento.</a:t>
            </a:r>
          </a:p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Grazie alle tabelle, infatti, abbiamo attestato che l’impatto dell’evento negativo, sulla Business Continuity aziendale, è abbastanza ridotto.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336107">
            <a:off x="-7320947" y="-238151"/>
            <a:ext cx="12389411" cy="10763301"/>
          </a:xfrm>
          <a:custGeom>
            <a:avLst/>
            <a:gdLst/>
            <a:ahLst/>
            <a:cxnLst/>
            <a:rect r="r" b="b" t="t" l="l"/>
            <a:pathLst>
              <a:path h="10763301" w="12389411">
                <a:moveTo>
                  <a:pt x="0" y="0"/>
                </a:moveTo>
                <a:lnTo>
                  <a:pt x="12389411" y="0"/>
                </a:lnTo>
                <a:lnTo>
                  <a:pt x="12389411" y="10763302"/>
                </a:lnTo>
                <a:lnTo>
                  <a:pt x="0" y="1076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98906" y="283424"/>
            <a:ext cx="9192701" cy="97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4"/>
              </a:lnSpc>
              <a:spcBef>
                <a:spcPct val="0"/>
              </a:spcBef>
            </a:pPr>
            <a:r>
              <a:rPr lang="en-US" sz="6370">
                <a:solidFill>
                  <a:srgbClr val="101010"/>
                </a:solidFill>
                <a:latin typeface="Montserrat Bold"/>
              </a:rPr>
              <a:t>Considerazioni finali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87818" y="2127904"/>
            <a:ext cx="11887739" cy="6605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Il danno economico legato all’evento negativo poteva sembrare enorme, ma in realtà, una volta effettuate le dovute valutazioni e calcoli, il danno economico-finanziario può essere limitato con nuove azioni di controllo e mitigazione, soprattutto a livello di sicurezza del software.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Sebbene l’analisi offra una panoramica sufficiente al fine dell’esercizio, il danno reputazionale, al momento, non si rende di facile calcolo, ma sicuramente potrebbe inficiare i possibili risultati dell’analisi appena condotta.</a:t>
            </a: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Nonostante l’ingente somma di denaro legata all’evento negativo della violazione di dati sensibili, l’impatto economico non sembra poter impensierire troppo l’azienda stessa.</a:t>
            </a:r>
          </a:p>
          <a:p>
            <a:pPr>
              <a:lnSpc>
                <a:spcPts val="2930"/>
              </a:lnSpc>
            </a:pPr>
          </a:p>
          <a:p>
            <a:pPr>
              <a:lnSpc>
                <a:spcPts val="2930"/>
              </a:lnSpc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A seguito dell’analisi preliminare, si può dunque desumere, in maniera sintetica, che:</a:t>
            </a:r>
          </a:p>
          <a:p>
            <a:pPr>
              <a:lnSpc>
                <a:spcPts val="2930"/>
              </a:lnSpc>
            </a:pP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Il rischio paventato in fase pre-analisi non risulta così pericoloso per l’azienda;</a:t>
            </a:r>
          </a:p>
          <a:p>
            <a:pPr marL="451962" indent="-225981" lvl="1">
              <a:lnSpc>
                <a:spcPts val="2930"/>
              </a:lnSpc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Nonostante la verosimiglianza, o tasso di probabilità, superiore al 50%, l’impatto sul business non risulta troppo debilitante ai fini della Business Continuity;</a:t>
            </a:r>
          </a:p>
          <a:p>
            <a:pPr algn="l" marL="451962" indent="-225981" lvl="1">
              <a:lnSpc>
                <a:spcPts val="2930"/>
              </a:lnSpc>
              <a:spcBef>
                <a:spcPct val="0"/>
              </a:spcBef>
              <a:buFont typeface="Arial"/>
              <a:buChar char="•"/>
            </a:pPr>
            <a:r>
              <a:rPr lang="en-US" sz="2093">
                <a:solidFill>
                  <a:srgbClr val="101010"/>
                </a:solidFill>
                <a:latin typeface="Montserrat"/>
              </a:rPr>
              <a:t>Non da sottovalutare, sicuramente, il possibile danno reputazionale legato alla violazione di dati sensibili, che potrebbe innalzare e non di poco la percentuale di pericolo legata all’impatto dell’evento.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DAGDgMaSUl4</dc:identifier>
  <dcterms:modified xsi:type="dcterms:W3CDTF">2011-08-01T06:04:30Z</dcterms:modified>
  <cp:revision>1</cp:revision>
  <dc:title>Esercitazione S1/L4</dc:title>
</cp:coreProperties>
</file>

<file path=docProps/thumbnail.jpeg>
</file>